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9" r:id="rId3"/>
    <p:sldId id="260" r:id="rId4"/>
    <p:sldId id="261" r:id="rId5"/>
    <p:sldId id="262" r:id="rId6"/>
    <p:sldId id="272" r:id="rId7"/>
    <p:sldId id="263" r:id="rId8"/>
    <p:sldId id="264" r:id="rId9"/>
    <p:sldId id="273" r:id="rId10"/>
    <p:sldId id="265" r:id="rId11"/>
    <p:sldId id="268" r:id="rId12"/>
    <p:sldId id="278" r:id="rId13"/>
    <p:sldId id="269" r:id="rId14"/>
    <p:sldId id="266" r:id="rId15"/>
    <p:sldId id="274" r:id="rId16"/>
    <p:sldId id="267" r:id="rId17"/>
    <p:sldId id="279" r:id="rId18"/>
  </p:sldIdLst>
  <p:sldSz cx="9144000" cy="6858000" type="screen4x3"/>
  <p:notesSz cx="6888163" cy="100203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8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4/8/2025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F:\&#1051;&#1054;&#1043;&#1054;&#1055;&#1045;&#1044;&#1048;&#1071;%20(&#1079;&#1072;&#1076;&#1072;&#1085;&#1080;&#1103;%20&#1087;&#1086;%20&#1083;&#1077;&#1082;&#1089;&#1080;&#1095;&#1077;&#1089;&#1082;&#1080;&#1084;%20&#1090;&#1077;&#1084;&#1072;&#1084;)\&#1095;&#1077;&#1083;&#1086;&#1074;&#1077;&#1082;,%20&#1079;&#1076;&#1086;&#1088;&#1086;&#1074;&#1100;&#1077;,%20&#1089;&#1087;&#1086;&#1088;&#1090;\&#1082;&#1086;&#1085;&#1089;&#1087;&#1077;&#1082;&#1090;&#1099;\&#1084;&#1077;&#1088;&#1086;&#1087;&#1088;&#1080;&#1103;&#1090;&#1080;&#1077;%20&#1059;&#1079;&#1085;&#1072;&#1081;%20&#1089;&#1077;&#1073;&#1103;%20&#1089;&#1072;&#1084;\&#1087;&#1088;&#1077;&#1079;&#1077;&#1085;&#1090;&#1072;&#1094;&#1080;&#1103;%20&#1059;&#1079;&#1085;&#1072;&#1081;%20&#1089;&#1077;&#1073;&#1103;%20&#1089;&#1072;&#1084;\&#1087;&#1077;&#1089;&#1085;&#1103;%20&#1046;&#1080;&#1090;&#1100;%20&#1079;&#1076;&#1086;&#1088;&#1086;&#1074;&#1086;.mp3"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807ECDF2-8D55-DDCF-4869-235DE9DD72C8}"/>
              </a:ext>
            </a:extLst>
          </p:cNvPr>
          <p:cNvSpPr>
            <a:spLocks noGrp="1"/>
          </p:cNvSpPr>
          <p:nvPr>
            <p:ph type="ctrTitle"/>
          </p:nvPr>
        </p:nvSpPr>
        <p:spPr>
          <a:xfrm>
            <a:off x="990600" y="311636"/>
            <a:ext cx="7391400" cy="2431564"/>
          </a:xfrm>
        </p:spPr>
        <p:txBody>
          <a:bodyPr>
            <a:normAutofit/>
          </a:bodyPr>
          <a:lstStyle/>
          <a:p>
            <a:r>
              <a:rPr lang="ru-RU" sz="3100" b="1" dirty="0">
                <a:latin typeface="Times New Roman" panose="02020603050405020304" pitchFamily="18" charset="0"/>
                <a:cs typeface="Times New Roman" panose="02020603050405020304" pitchFamily="18" charset="0"/>
              </a:rPr>
              <a:t>Методическая разработка бинарного воспитательного мероприятия</a:t>
            </a:r>
            <a:br>
              <a:rPr lang="ru-RU" sz="4400" b="1" dirty="0">
                <a:latin typeface="Times New Roman" panose="02020603050405020304" pitchFamily="18" charset="0"/>
                <a:cs typeface="Times New Roman" panose="02020603050405020304" pitchFamily="18" charset="0"/>
              </a:rPr>
            </a:br>
            <a:r>
              <a:rPr lang="ru-RU" sz="4400" b="1" dirty="0">
                <a:solidFill>
                  <a:srgbClr val="FF0000"/>
                </a:solidFill>
                <a:latin typeface="Times New Roman" panose="02020603050405020304" pitchFamily="18" charset="0"/>
                <a:cs typeface="Times New Roman" panose="02020603050405020304" pitchFamily="18" charset="0"/>
              </a:rPr>
              <a:t>«УЗНАЙ СЕБЯ САМ»</a:t>
            </a:r>
            <a:br>
              <a:rPr lang="ru-RU" sz="4400" b="1" dirty="0">
                <a:solidFill>
                  <a:srgbClr val="FF0000"/>
                </a:solidFill>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type="subTitle" idx="1"/>
          </p:nvPr>
        </p:nvSpPr>
        <p:spPr>
          <a:xfrm>
            <a:off x="533400" y="3886200"/>
            <a:ext cx="7239000" cy="1752600"/>
          </a:xfrm>
        </p:spPr>
        <p:txBody>
          <a:bodyPr>
            <a:normAutofit/>
          </a:bodyPr>
          <a:lstStyle/>
          <a:p>
            <a:pPr algn="ctr">
              <a:buNone/>
            </a:pPr>
            <a:endParaRPr lang="ru-RU" sz="4000" b="1" dirty="0">
              <a:latin typeface="Times New Roman" panose="02020603050405020304" pitchFamily="18" charset="0"/>
              <a:cs typeface="Times New Roman" panose="02020603050405020304" pitchFamily="18" charset="0"/>
            </a:endParaRPr>
          </a:p>
        </p:txBody>
      </p:sp>
      <p:pic>
        <p:nvPicPr>
          <p:cNvPr id="5" name="Picture 3" descr="C:\Users\1\Desktop\аттестация КОНСПЕКТ\Жить здорово.png">
            <a:extLst>
              <a:ext uri="{FF2B5EF4-FFF2-40B4-BE49-F238E27FC236}">
                <a16:creationId xmlns:a16="http://schemas.microsoft.com/office/drawing/2014/main" id="{F2ECA7B7-1D2C-F8C7-6967-D1B7A57EB390}"/>
              </a:ext>
            </a:extLst>
          </p:cNvPr>
          <p:cNvPicPr>
            <a:picLocks noChangeAspect="1" noChangeArrowheads="1"/>
          </p:cNvPicPr>
          <p:nvPr/>
        </p:nvPicPr>
        <p:blipFill>
          <a:blip r:embed="rId2"/>
          <a:srcRect/>
          <a:stretch>
            <a:fillRect/>
          </a:stretch>
        </p:blipFill>
        <p:spPr bwMode="auto">
          <a:xfrm>
            <a:off x="1682176" y="2438400"/>
            <a:ext cx="6008247" cy="3782970"/>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91000" y="274638"/>
            <a:ext cx="4572000" cy="6278562"/>
          </a:xfrm>
        </p:spPr>
        <p:txBody>
          <a:bodyPr>
            <a:normAutofit/>
          </a:bodyPr>
          <a:lstStyle/>
          <a:p>
            <a:r>
              <a:rPr lang="ru-RU" sz="3600" b="1" dirty="0">
                <a:solidFill>
                  <a:srgbClr val="FF0000"/>
                </a:solidFill>
              </a:rPr>
              <a:t>   ПИЩЕВАРИТЕЛЬНАЯ       СИСТЕМА ЧЕЛОВЕКА.</a:t>
            </a:r>
            <a:br>
              <a:rPr lang="ru-RU" sz="3600" b="1" dirty="0">
                <a:solidFill>
                  <a:srgbClr val="FF0000"/>
                </a:solidFill>
              </a:rPr>
            </a:br>
            <a:r>
              <a:rPr lang="ru-RU" sz="2000" dirty="0"/>
              <a:t>Сначала  пища оказывается во рту, где зубы её измельчают, язык переворачивает, а слюна смачивает. Затем она попадает в горло, потом в пищевод, и наконец в желудок. Желудок похож на небольшой мешок в котором находится желудочный сок. Желудочный сок растворяет, а стенки желудка впитывают пищу. </a:t>
            </a:r>
            <a:endParaRPr lang="ru-RU" sz="2000" b="1" dirty="0">
              <a:solidFill>
                <a:srgbClr val="FF0000"/>
              </a:solidFill>
            </a:endParaRPr>
          </a:p>
        </p:txBody>
      </p:sp>
      <p:pic>
        <p:nvPicPr>
          <p:cNvPr id="4" name="Содержимое 3" descr="C:\Users\TITOVAON\Desktop\Organy_pischevareniya_cheloveka_v_kartinkah_3_02133452.jpg"/>
          <p:cNvPicPr>
            <a:picLocks noGrp="1"/>
          </p:cNvPicPr>
          <p:nvPr>
            <p:ph idx="1"/>
          </p:nvPr>
        </p:nvPicPr>
        <p:blipFill>
          <a:blip r:embed="rId2" cstate="print"/>
          <a:srcRect/>
          <a:stretch>
            <a:fillRect/>
          </a:stretch>
        </p:blipFill>
        <p:spPr bwMode="auto">
          <a:xfrm>
            <a:off x="-2895600" y="304800"/>
            <a:ext cx="7010400" cy="624840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74638"/>
            <a:ext cx="8610600" cy="1143000"/>
          </a:xfrm>
        </p:spPr>
        <p:txBody>
          <a:bodyPr>
            <a:normAutofit fontScale="90000"/>
          </a:bodyPr>
          <a:lstStyle/>
          <a:p>
            <a:br>
              <a:rPr lang="ru-RU" b="1" dirty="0">
                <a:solidFill>
                  <a:srgbClr val="FF0000"/>
                </a:solidFill>
              </a:rPr>
            </a:br>
            <a:br>
              <a:rPr lang="ru-RU" b="1" dirty="0">
                <a:solidFill>
                  <a:srgbClr val="FF0000"/>
                </a:solidFill>
              </a:rPr>
            </a:br>
            <a:r>
              <a:rPr lang="ru-RU" b="1" dirty="0">
                <a:solidFill>
                  <a:srgbClr val="FF0000"/>
                </a:solidFill>
              </a:rPr>
              <a:t>         СТРОЕНИЕ УХА ЧЕЛОВЕКА.</a:t>
            </a:r>
            <a:br>
              <a:rPr lang="ru-RU" b="1" dirty="0">
                <a:solidFill>
                  <a:srgbClr val="FF0000"/>
                </a:solidFill>
              </a:rPr>
            </a:br>
            <a:r>
              <a:rPr lang="ru-RU" sz="2000" dirty="0"/>
              <a:t>Наше ухо - это очень сложный инструмент. Ухо состоит из ушной раковины в виде морской раковины не для красоты, а чтобы лучше слышать. Она улавливает звуки. Между наружным и средним ухом натянута очень тонкая, упругая, эластичная барабанная перепонка. В среднем ухе находятся три очень важные косточки: молоточек, наковальня и стремечко, а также специальная труба, соединяющая среднее ухо с носом и горлом. Во внутреннем ухе находится особая улитка, которая отправляет сигналы в наш мозг. </a:t>
            </a:r>
            <a:endParaRPr lang="ru-RU" sz="2000" b="1" dirty="0">
              <a:solidFill>
                <a:srgbClr val="FF0000"/>
              </a:solidFill>
            </a:endParaRPr>
          </a:p>
        </p:txBody>
      </p:sp>
      <p:pic>
        <p:nvPicPr>
          <p:cNvPr id="4" name="Содержимое 3" descr="C:\Users\TITOVAON\Desktop\kartinka-dlya-detej-uho-16-650x487.jpg"/>
          <p:cNvPicPr>
            <a:picLocks noGrp="1"/>
          </p:cNvPicPr>
          <p:nvPr>
            <p:ph idx="1"/>
          </p:nvPr>
        </p:nvPicPr>
        <p:blipFill>
          <a:blip r:embed="rId2" cstate="print"/>
          <a:srcRect/>
          <a:stretch>
            <a:fillRect/>
          </a:stretch>
        </p:blipFill>
        <p:spPr bwMode="auto">
          <a:xfrm>
            <a:off x="1551593" y="2667000"/>
            <a:ext cx="6040813" cy="4343400"/>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90600"/>
          </a:xfrm>
        </p:spPr>
        <p:txBody>
          <a:bodyPr>
            <a:normAutofit/>
          </a:bodyPr>
          <a:lstStyle/>
          <a:p>
            <a:r>
              <a:rPr lang="ru-RU" dirty="0" err="1"/>
              <a:t>Дакт</a:t>
            </a:r>
            <a:r>
              <a:rPr lang="ru-RU" dirty="0"/>
              <a:t>        </a:t>
            </a:r>
            <a:r>
              <a:rPr lang="ru-RU" b="1" dirty="0">
                <a:solidFill>
                  <a:srgbClr val="FF0000"/>
                </a:solidFill>
              </a:rPr>
              <a:t>ДАКТИЛЬНАЯ АЗБУКА.</a:t>
            </a:r>
            <a:endParaRPr lang="ru-RU" dirty="0"/>
          </a:p>
        </p:txBody>
      </p:sp>
      <p:pic>
        <p:nvPicPr>
          <p:cNvPr id="4" name="Содержимое 3" descr="image001"/>
          <p:cNvPicPr>
            <a:picLocks noGrp="1"/>
          </p:cNvPicPr>
          <p:nvPr>
            <p:ph idx="1"/>
          </p:nvPr>
        </p:nvPicPr>
        <p:blipFill>
          <a:blip r:embed="rId2" cstate="print"/>
          <a:srcRect/>
          <a:stretch>
            <a:fillRect/>
          </a:stretch>
        </p:blipFill>
        <p:spPr bwMode="auto">
          <a:xfrm>
            <a:off x="2811903" y="1143000"/>
            <a:ext cx="4198497" cy="5410200"/>
          </a:xfrm>
          <a:prstGeom prst="rect">
            <a:avLst/>
          </a:prstGeom>
          <a:noFill/>
          <a:ln w="9525">
            <a:noFill/>
            <a:miter lim="800000"/>
            <a:headEnd/>
            <a:tailEnd/>
          </a:ln>
        </p:spPr>
      </p:pic>
      <p:pic>
        <p:nvPicPr>
          <p:cNvPr id="5" name="Picture 2" descr="C:\Users\1\Desktop\эмблема медицины.jpg"/>
          <p:cNvPicPr>
            <a:picLocks noChangeAspect="1" noChangeArrowheads="1"/>
          </p:cNvPicPr>
          <p:nvPr/>
        </p:nvPicPr>
        <p:blipFill>
          <a:blip r:embed="rId3" cstate="print"/>
          <a:srcRect/>
          <a:stretch>
            <a:fillRect/>
          </a:stretch>
        </p:blipFill>
        <p:spPr bwMode="auto">
          <a:xfrm>
            <a:off x="152400" y="228600"/>
            <a:ext cx="2362200" cy="1676400"/>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                      </a:t>
            </a:r>
            <a:br>
              <a:rPr lang="ru-RU" b="1" dirty="0"/>
            </a:br>
            <a:r>
              <a:rPr lang="ru-RU" b="1" dirty="0"/>
              <a:t>             </a:t>
            </a:r>
            <a:br>
              <a:rPr lang="ru-RU" b="1" dirty="0"/>
            </a:br>
            <a:r>
              <a:rPr lang="ru-RU" b="1" dirty="0"/>
              <a:t>                   </a:t>
            </a:r>
            <a:r>
              <a:rPr lang="ru-RU" b="1" dirty="0">
                <a:solidFill>
                  <a:srgbClr val="FF0000"/>
                </a:solidFill>
              </a:rPr>
              <a:t>ПРАВИЛА БЕРЕЖНОГО   </a:t>
            </a:r>
            <a:br>
              <a:rPr lang="ru-RU" b="1" dirty="0">
                <a:solidFill>
                  <a:srgbClr val="FF0000"/>
                </a:solidFill>
              </a:rPr>
            </a:br>
            <a:r>
              <a:rPr lang="ru-RU" b="1" dirty="0">
                <a:solidFill>
                  <a:srgbClr val="FF0000"/>
                </a:solidFill>
              </a:rPr>
              <a:t>                   ОТНОШЕНИЯ К СЛУХУ.</a:t>
            </a:r>
            <a:br>
              <a:rPr lang="ru-RU" dirty="0"/>
            </a:br>
            <a:endParaRPr lang="ru-RU" dirty="0"/>
          </a:p>
        </p:txBody>
      </p:sp>
      <p:sp>
        <p:nvSpPr>
          <p:cNvPr id="3" name="Содержимое 2"/>
          <p:cNvSpPr>
            <a:spLocks noGrp="1"/>
          </p:cNvSpPr>
          <p:nvPr>
            <p:ph idx="1"/>
          </p:nvPr>
        </p:nvSpPr>
        <p:spPr>
          <a:xfrm>
            <a:off x="457200" y="1981200"/>
            <a:ext cx="8229600" cy="4144963"/>
          </a:xfrm>
        </p:spPr>
        <p:txBody>
          <a:bodyPr>
            <a:normAutofit/>
          </a:bodyPr>
          <a:lstStyle/>
          <a:p>
            <a:pPr>
              <a:buNone/>
            </a:pPr>
            <a:endParaRPr lang="ru-RU" dirty="0"/>
          </a:p>
          <a:p>
            <a:pPr marL="514350" indent="-514350">
              <a:buNone/>
            </a:pPr>
            <a:r>
              <a:rPr lang="ru-RU" b="1" dirty="0">
                <a:solidFill>
                  <a:srgbClr val="FF0000"/>
                </a:solidFill>
              </a:rPr>
              <a:t>1. </a:t>
            </a:r>
            <a:r>
              <a:rPr lang="ru-RU" dirty="0"/>
              <a:t>Мой и чисти уши (только ушные раковины) специальными палочками.</a:t>
            </a:r>
          </a:p>
          <a:p>
            <a:pPr marL="514350" indent="-514350">
              <a:buNone/>
            </a:pPr>
            <a:r>
              <a:rPr lang="ru-RU" b="1" dirty="0">
                <a:solidFill>
                  <a:srgbClr val="FF0000"/>
                </a:solidFill>
              </a:rPr>
              <a:t>2.</a:t>
            </a:r>
            <a:r>
              <a:rPr lang="ru-RU" dirty="0"/>
              <a:t> Не ковыряй посторонними предметами.</a:t>
            </a:r>
          </a:p>
          <a:p>
            <a:pPr>
              <a:buNone/>
            </a:pPr>
            <a:r>
              <a:rPr lang="ru-RU" b="1" dirty="0">
                <a:solidFill>
                  <a:srgbClr val="FF0000"/>
                </a:solidFill>
              </a:rPr>
              <a:t>3.</a:t>
            </a:r>
            <a:r>
              <a:rPr lang="ru-RU" dirty="0"/>
              <a:t> Не допускай попадания воды.</a:t>
            </a:r>
          </a:p>
          <a:p>
            <a:pPr>
              <a:buNone/>
            </a:pPr>
            <a:r>
              <a:rPr lang="ru-RU" b="1" dirty="0">
                <a:solidFill>
                  <a:srgbClr val="FF0000"/>
                </a:solidFill>
              </a:rPr>
              <a:t>4. </a:t>
            </a:r>
            <a:r>
              <a:rPr lang="ru-RU" dirty="0"/>
              <a:t>Защищай от сильного ветра и шума.</a:t>
            </a:r>
          </a:p>
          <a:p>
            <a:pPr>
              <a:buNone/>
            </a:pPr>
            <a:r>
              <a:rPr lang="ru-RU" b="1" dirty="0">
                <a:solidFill>
                  <a:srgbClr val="FF0000"/>
                </a:solidFill>
              </a:rPr>
              <a:t>5.</a:t>
            </a:r>
            <a:r>
              <a:rPr lang="ru-RU" dirty="0"/>
              <a:t> Не сморкайся сильно во время насморка.</a:t>
            </a:r>
          </a:p>
          <a:p>
            <a:endParaRPr lang="ru-RU" dirty="0"/>
          </a:p>
        </p:txBody>
      </p:sp>
      <p:pic>
        <p:nvPicPr>
          <p:cNvPr id="4" name="Picture 2" descr="C:\Users\1\Desktop\эмблема медицины.jpg"/>
          <p:cNvPicPr>
            <a:picLocks noChangeAspect="1" noChangeArrowheads="1"/>
          </p:cNvPicPr>
          <p:nvPr/>
        </p:nvPicPr>
        <p:blipFill>
          <a:blip r:embed="rId2" cstate="print"/>
          <a:srcRect/>
          <a:stretch>
            <a:fillRect/>
          </a:stretch>
        </p:blipFill>
        <p:spPr bwMode="auto">
          <a:xfrm>
            <a:off x="457200" y="304800"/>
            <a:ext cx="2286000" cy="1676400"/>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6583362"/>
          </a:xfrm>
        </p:spPr>
        <p:txBody>
          <a:bodyPr>
            <a:normAutofit fontScale="90000"/>
          </a:bodyPr>
          <a:lstStyle/>
          <a:p>
            <a:br>
              <a:rPr lang="ru-RU" b="1" dirty="0">
                <a:solidFill>
                  <a:srgbClr val="FF0000"/>
                </a:solidFill>
              </a:rPr>
            </a:br>
            <a:br>
              <a:rPr lang="ru-RU" b="1" dirty="0">
                <a:solidFill>
                  <a:srgbClr val="FF0000"/>
                </a:solidFill>
              </a:rPr>
            </a:br>
            <a:br>
              <a:rPr lang="ru-RU" b="1" dirty="0">
                <a:solidFill>
                  <a:srgbClr val="FF0000"/>
                </a:solidFill>
              </a:rPr>
            </a:br>
            <a:br>
              <a:rPr lang="ru-RU" b="1" dirty="0">
                <a:solidFill>
                  <a:srgbClr val="FF0000"/>
                </a:solidFill>
              </a:rPr>
            </a:br>
            <a:r>
              <a:rPr lang="ru-RU" b="1" dirty="0">
                <a:solidFill>
                  <a:srgbClr val="FF0000"/>
                </a:solidFill>
              </a:rPr>
              <a:t>                    НОС.</a:t>
            </a:r>
            <a:br>
              <a:rPr lang="ru-RU" b="1" dirty="0">
                <a:solidFill>
                  <a:srgbClr val="FF0000"/>
                </a:solidFill>
              </a:rPr>
            </a:br>
            <a:br>
              <a:rPr lang="ru-RU" b="1" dirty="0">
                <a:solidFill>
                  <a:srgbClr val="FF0000"/>
                </a:solidFill>
              </a:rPr>
            </a:br>
            <a:r>
              <a:rPr lang="ru-RU" dirty="0"/>
              <a:t>Для чего человеку нос?</a:t>
            </a:r>
            <a:br>
              <a:rPr lang="ru-RU" dirty="0"/>
            </a:br>
            <a:r>
              <a:rPr lang="ru-RU" dirty="0"/>
              <a:t> Может можно и без него?</a:t>
            </a:r>
            <a:br>
              <a:rPr lang="ru-RU" dirty="0"/>
            </a:br>
            <a:r>
              <a:rPr lang="ru-RU" dirty="0"/>
              <a:t>Давайте исследуем этот вопрос!</a:t>
            </a:r>
            <a:br>
              <a:rPr lang="ru-RU" dirty="0"/>
            </a:br>
            <a:br>
              <a:rPr lang="ru-RU" dirty="0"/>
            </a:br>
            <a:br>
              <a:rPr lang="ru-RU" dirty="0"/>
            </a:br>
            <a:br>
              <a:rPr lang="ru-RU" b="1" dirty="0">
                <a:solidFill>
                  <a:srgbClr val="FF0000"/>
                </a:solidFill>
              </a:rPr>
            </a:br>
            <a:endParaRPr lang="ru-RU" b="1" dirty="0">
              <a:solidFill>
                <a:srgbClr val="FF0000"/>
              </a:solidFill>
            </a:endParaRPr>
          </a:p>
        </p:txBody>
      </p:sp>
      <p:pic>
        <p:nvPicPr>
          <p:cNvPr id="4" name="Содержимое 3" descr="http://player.myshared.ru/7/801363/slides/slide_2.jpg"/>
          <p:cNvPicPr>
            <a:picLocks noGrp="1"/>
          </p:cNvPicPr>
          <p:nvPr>
            <p:ph idx="1"/>
          </p:nvPr>
        </p:nvPicPr>
        <p:blipFill>
          <a:blip r:embed="rId2" cstate="print"/>
          <a:srcRect/>
          <a:stretch>
            <a:fillRect/>
          </a:stretch>
        </p:blipFill>
        <p:spPr bwMode="auto">
          <a:xfrm>
            <a:off x="-3276600" y="-2514600"/>
            <a:ext cx="6934200" cy="5715000"/>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00600"/>
            <a:ext cx="8229600" cy="1905000"/>
          </a:xfrm>
        </p:spPr>
        <p:txBody>
          <a:bodyPr>
            <a:normAutofit fontScale="90000"/>
          </a:bodyPr>
          <a:lstStyle/>
          <a:p>
            <a:r>
              <a:rPr lang="ru-RU" sz="3600" b="1" dirty="0">
                <a:solidFill>
                  <a:srgbClr val="FF0000"/>
                </a:solidFill>
              </a:rPr>
              <a:t>       ДЫХАТЕЛЬНАЯ СИСТЕМА ЧЕЛОВЕКА.</a:t>
            </a:r>
            <a:br>
              <a:rPr lang="ru-RU" sz="3600" b="1" dirty="0">
                <a:solidFill>
                  <a:srgbClr val="FF0000"/>
                </a:solidFill>
              </a:rPr>
            </a:br>
            <a:r>
              <a:rPr lang="ru-RU" sz="1800" dirty="0"/>
              <a:t>Воздух проходит в организме человека длинный путь. Сначала воздух попадает в нос. После этого он спускается в горло, в дыхательную трубочку под названием трахея. Затем его путь лежит через бронхи, и в конце концов воздух попадает в лёгкие. Лёгкие можно сравнить с воздушными мешками или шариками.</a:t>
            </a:r>
            <a:br>
              <a:rPr lang="ru-RU" sz="1800" dirty="0"/>
            </a:br>
            <a:endParaRPr lang="ru-RU" sz="1800" b="1" dirty="0">
              <a:solidFill>
                <a:srgbClr val="FF0000"/>
              </a:solidFill>
            </a:endParaRPr>
          </a:p>
        </p:txBody>
      </p:sp>
      <p:pic>
        <p:nvPicPr>
          <p:cNvPr id="4" name="Содержимое 3" descr="C:\Users\TITOVAON\Desktop\1580203177_28.jpg"/>
          <p:cNvPicPr>
            <a:picLocks noGrp="1"/>
          </p:cNvPicPr>
          <p:nvPr>
            <p:ph idx="1"/>
          </p:nvPr>
        </p:nvPicPr>
        <p:blipFill>
          <a:blip r:embed="rId2" cstate="print"/>
          <a:srcRect/>
          <a:stretch>
            <a:fillRect/>
          </a:stretch>
        </p:blipFill>
        <p:spPr bwMode="auto">
          <a:xfrm>
            <a:off x="1447800" y="-1371600"/>
            <a:ext cx="6400800" cy="6248400"/>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                 </a:t>
            </a:r>
            <a:r>
              <a:rPr lang="ru-RU" sz="4000" b="1">
                <a:solidFill>
                  <a:srgbClr val="FF0000"/>
                </a:solidFill>
              </a:rPr>
              <a:t>СВОБОДНОЕ ДЫХАНИЕ.</a:t>
            </a:r>
            <a:endParaRPr lang="ru-RU" sz="4000" b="1" dirty="0">
              <a:solidFill>
                <a:srgbClr val="FF0000"/>
              </a:solidFill>
            </a:endParaRPr>
          </a:p>
        </p:txBody>
      </p:sp>
      <p:sp>
        <p:nvSpPr>
          <p:cNvPr id="3" name="Содержимое 2"/>
          <p:cNvSpPr>
            <a:spLocks noGrp="1"/>
          </p:cNvSpPr>
          <p:nvPr>
            <p:ph idx="1"/>
          </p:nvPr>
        </p:nvSpPr>
        <p:spPr/>
        <p:txBody>
          <a:bodyPr/>
          <a:lstStyle/>
          <a:p>
            <a:pPr>
              <a:buNone/>
            </a:pPr>
            <a:endParaRPr lang="ru-RU" dirty="0"/>
          </a:p>
          <a:p>
            <a:pPr>
              <a:buNone/>
            </a:pPr>
            <a:r>
              <a:rPr lang="ru-RU" b="1" dirty="0">
                <a:solidFill>
                  <a:srgbClr val="FF0000"/>
                </a:solidFill>
              </a:rPr>
              <a:t>1.</a:t>
            </a:r>
            <a:r>
              <a:rPr lang="ru-RU" dirty="0"/>
              <a:t> Дыши только чистым воздухом и только носом.</a:t>
            </a:r>
          </a:p>
          <a:p>
            <a:pPr>
              <a:buNone/>
            </a:pPr>
            <a:r>
              <a:rPr lang="ru-RU" b="1" dirty="0">
                <a:solidFill>
                  <a:srgbClr val="FF0000"/>
                </a:solidFill>
              </a:rPr>
              <a:t>2.</a:t>
            </a:r>
            <a:r>
              <a:rPr lang="ru-RU" dirty="0"/>
              <a:t> Пищу тщательно молча пережёвывай.</a:t>
            </a:r>
          </a:p>
          <a:p>
            <a:pPr>
              <a:buNone/>
            </a:pPr>
            <a:r>
              <a:rPr lang="ru-RU" b="1" dirty="0">
                <a:solidFill>
                  <a:srgbClr val="FF0000"/>
                </a:solidFill>
              </a:rPr>
              <a:t>3.</a:t>
            </a:r>
            <a:r>
              <a:rPr lang="ru-RU" dirty="0"/>
              <a:t> При заболевании дыхательной системы, срочно обратись к врачу.</a:t>
            </a:r>
          </a:p>
          <a:p>
            <a:pPr>
              <a:buNone/>
            </a:pPr>
            <a:r>
              <a:rPr lang="ru-RU" b="1" dirty="0">
                <a:solidFill>
                  <a:srgbClr val="FF0000"/>
                </a:solidFill>
              </a:rPr>
              <a:t>4.</a:t>
            </a:r>
            <a:r>
              <a:rPr lang="ru-RU" dirty="0"/>
              <a:t> Выполняй упражнения, увеличивающие объём лёгких.</a:t>
            </a:r>
          </a:p>
          <a:p>
            <a:endParaRPr lang="ru-RU" dirty="0"/>
          </a:p>
        </p:txBody>
      </p:sp>
      <p:pic>
        <p:nvPicPr>
          <p:cNvPr id="4" name="Picture 2" descr="C:\Users\1\Desktop\эмблема медицины.jpg"/>
          <p:cNvPicPr>
            <a:picLocks noChangeAspect="1" noChangeArrowheads="1"/>
          </p:cNvPicPr>
          <p:nvPr/>
        </p:nvPicPr>
        <p:blipFill>
          <a:blip r:embed="rId2" cstate="print"/>
          <a:srcRect/>
          <a:stretch>
            <a:fillRect/>
          </a:stretch>
        </p:blipFill>
        <p:spPr bwMode="auto">
          <a:xfrm>
            <a:off x="304800" y="228600"/>
            <a:ext cx="2286000" cy="1676400"/>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Picture 3" descr="C:\Users\1\Desktop\аттестация КОНСПЕКТ\Жить здорово.png"/>
          <p:cNvPicPr>
            <a:picLocks noGrp="1" noChangeAspect="1" noChangeArrowheads="1"/>
          </p:cNvPicPr>
          <p:nvPr>
            <p:ph idx="1"/>
          </p:nvPr>
        </p:nvPicPr>
        <p:blipFill>
          <a:blip r:embed="rId3"/>
          <a:srcRect/>
          <a:stretch>
            <a:fillRect/>
          </a:stretch>
        </p:blipFill>
        <p:spPr bwMode="auto">
          <a:xfrm>
            <a:off x="228600" y="685800"/>
            <a:ext cx="8610600" cy="5334000"/>
          </a:xfrm>
          <a:prstGeom prst="rect">
            <a:avLst/>
          </a:prstGeom>
          <a:noFill/>
        </p:spPr>
      </p:pic>
      <p:pic>
        <p:nvPicPr>
          <p:cNvPr id="5" name="песня Жить здорово.mp3">
            <a:hlinkClick r:id="" action="ppaction://media"/>
          </p:cNvPr>
          <p:cNvPicPr>
            <a:picLocks noRot="1" noChangeAspect="1"/>
          </p:cNvPicPr>
          <p:nvPr>
            <a:audioFile r:link="rId1"/>
          </p:nvPr>
        </p:nvPicPr>
        <p:blipFill>
          <a:blip r:embed="rId4"/>
          <a:stretch>
            <a:fillRect/>
          </a:stretch>
        </p:blipFill>
        <p:spPr>
          <a:xfrm>
            <a:off x="533400" y="55626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45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74638"/>
            <a:ext cx="8763000" cy="1143000"/>
          </a:xfrm>
        </p:spPr>
        <p:txBody>
          <a:bodyPr>
            <a:normAutofit fontScale="90000"/>
          </a:bodyPr>
          <a:lstStyle/>
          <a:p>
            <a:br>
              <a:rPr lang="ru-RU" b="1" dirty="0">
                <a:solidFill>
                  <a:srgbClr val="FF0000"/>
                </a:solidFill>
              </a:rPr>
            </a:br>
            <a:br>
              <a:rPr lang="ru-RU" b="1" dirty="0">
                <a:solidFill>
                  <a:srgbClr val="FF0000"/>
                </a:solidFill>
              </a:rPr>
            </a:br>
            <a:br>
              <a:rPr lang="ru-RU" b="1" dirty="0">
                <a:solidFill>
                  <a:srgbClr val="FF0000"/>
                </a:solidFill>
              </a:rPr>
            </a:br>
            <a:r>
              <a:rPr lang="ru-RU" b="1" dirty="0">
                <a:solidFill>
                  <a:srgbClr val="FF0000"/>
                </a:solidFill>
              </a:rPr>
              <a:t>        СТРОЕНИЕ ГЛАЗА ЧЕЛОВЕКА.</a:t>
            </a:r>
            <a:br>
              <a:rPr lang="ru-RU" b="1" dirty="0">
                <a:solidFill>
                  <a:srgbClr val="FF0000"/>
                </a:solidFill>
              </a:rPr>
            </a:br>
            <a:r>
              <a:rPr lang="ru-RU" sz="2000" dirty="0"/>
              <a:t>Наш глаз похож на яблоко. Он надёжно спрятан в глубокую норку, которая называется глазница. Повернитесь и посмотрите в глаза друг другу. Что можно обнаружить в глазу, рассматривая его? Цветное колечко - это радужная оболочка или радужка. От неё зависит цвет глаз. Радужку покрывает прозрачная тонкая оболочка, которая называется роговица. В центре глаза видим чёрную точку - это зрачок. Он регулирует количество света. Яркий свет - зрачок сужается, слабый - расширяется (посмотрите на свет, а потом создайте темноту). Внутри глаза находится хрусталик, а на задней стенке сетчатка. Лучи света проходят через зрачок и собираются на сетчатке глаза. Дальше по нервам сигналы передаются в мозг, и человек видит то, на что смотрит. </a:t>
            </a:r>
            <a:endParaRPr lang="ru-RU" sz="2000" b="1" dirty="0">
              <a:solidFill>
                <a:srgbClr val="FF0000"/>
              </a:solidFill>
            </a:endParaRPr>
          </a:p>
        </p:txBody>
      </p:sp>
      <p:pic>
        <p:nvPicPr>
          <p:cNvPr id="5" name="Рисунок 4" descr="C:\Users\TITOVAON\Desktop\5dcefc408d972e171132cb3b5f345a1d97.jpg"/>
          <p:cNvPicPr/>
          <p:nvPr/>
        </p:nvPicPr>
        <p:blipFill>
          <a:blip r:embed="rId2" cstate="print"/>
          <a:srcRect/>
          <a:stretch>
            <a:fillRect/>
          </a:stretch>
        </p:blipFill>
        <p:spPr bwMode="auto">
          <a:xfrm>
            <a:off x="3352800" y="3276600"/>
            <a:ext cx="5188561" cy="3733800"/>
          </a:xfrm>
          <a:prstGeom prst="rect">
            <a:avLst/>
          </a:prstGeom>
          <a:noFill/>
          <a:ln w="9525">
            <a:noFill/>
            <a:miter lim="800000"/>
            <a:headEnd/>
            <a:tailEnd/>
          </a:ln>
        </p:spPr>
      </p:pic>
      <p:sp>
        <p:nvSpPr>
          <p:cNvPr id="6" name="Содержимое 5"/>
          <p:cNvSpPr>
            <a:spLocks noGrp="1"/>
          </p:cNvSpPr>
          <p:nvPr>
            <p:ph idx="1"/>
          </p:nvPr>
        </p:nvSpPr>
        <p:spPr>
          <a:xfrm>
            <a:off x="457200" y="3429000"/>
            <a:ext cx="5791200" cy="2697163"/>
          </a:xfrm>
        </p:spPr>
        <p:txBody>
          <a:bodyPr/>
          <a:lstStyle/>
          <a:p>
            <a:endParaRPr lang="ru-RU"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81000"/>
            <a:ext cx="8686800" cy="1036638"/>
          </a:xfrm>
        </p:spPr>
        <p:txBody>
          <a:bodyPr>
            <a:normAutofit fontScale="90000"/>
          </a:bodyPr>
          <a:lstStyle/>
          <a:p>
            <a:r>
              <a:rPr lang="ru-RU" sz="3600" b="1" dirty="0">
                <a:solidFill>
                  <a:srgbClr val="FF0000"/>
                </a:solidFill>
              </a:rPr>
              <a:t>                                    </a:t>
            </a:r>
            <a:br>
              <a:rPr lang="ru-RU" sz="3600" b="1" dirty="0">
                <a:solidFill>
                  <a:srgbClr val="FF0000"/>
                </a:solidFill>
              </a:rPr>
            </a:br>
            <a:r>
              <a:rPr lang="ru-RU" sz="4000" b="1" dirty="0">
                <a:solidFill>
                  <a:srgbClr val="FF0000"/>
                </a:solidFill>
              </a:rPr>
              <a:t>              ПРАВИЛА БЕРЕЖНОГО</a:t>
            </a:r>
            <a:br>
              <a:rPr lang="ru-RU" sz="4000" b="1" dirty="0">
                <a:solidFill>
                  <a:srgbClr val="FF0000"/>
                </a:solidFill>
              </a:rPr>
            </a:br>
            <a:r>
              <a:rPr lang="ru-RU" sz="4000" b="1" dirty="0">
                <a:solidFill>
                  <a:srgbClr val="FF0000"/>
                </a:solidFill>
              </a:rPr>
              <a:t>                ОТНОШЕНИЯ К ЗРЕНИЮ.</a:t>
            </a:r>
            <a:br>
              <a:rPr lang="ru-RU" sz="4000" dirty="0"/>
            </a:br>
            <a:endParaRPr lang="ru-RU" sz="4000" dirty="0"/>
          </a:p>
        </p:txBody>
      </p:sp>
      <p:sp>
        <p:nvSpPr>
          <p:cNvPr id="3" name="Содержимое 2"/>
          <p:cNvSpPr>
            <a:spLocks noGrp="1"/>
          </p:cNvSpPr>
          <p:nvPr>
            <p:ph idx="1"/>
          </p:nvPr>
        </p:nvSpPr>
        <p:spPr>
          <a:xfrm>
            <a:off x="228600" y="1905000"/>
            <a:ext cx="8686800" cy="4724400"/>
          </a:xfrm>
        </p:spPr>
        <p:txBody>
          <a:bodyPr>
            <a:normAutofit fontScale="25000" lnSpcReduction="20000"/>
          </a:bodyPr>
          <a:lstStyle/>
          <a:p>
            <a:pPr>
              <a:buNone/>
            </a:pPr>
            <a:r>
              <a:rPr lang="ru-RU" sz="7200" b="1" dirty="0">
                <a:solidFill>
                  <a:srgbClr val="FF0000"/>
                </a:solidFill>
              </a:rPr>
              <a:t>1.</a:t>
            </a:r>
            <a:r>
              <a:rPr lang="ru-RU" sz="7200" dirty="0"/>
              <a:t> Умывайся по утрам. То же сделай, когда глаза устанут на занятиях.</a:t>
            </a:r>
          </a:p>
          <a:p>
            <a:pPr>
              <a:buNone/>
            </a:pPr>
            <a:r>
              <a:rPr lang="ru-RU" sz="7200" b="1" dirty="0">
                <a:solidFill>
                  <a:srgbClr val="FF0000"/>
                </a:solidFill>
              </a:rPr>
              <a:t>2.</a:t>
            </a:r>
            <a:r>
              <a:rPr lang="ru-RU" sz="7200" dirty="0"/>
              <a:t> Смотри телевизор не более 1 - 1,5 часа в день.</a:t>
            </a:r>
          </a:p>
          <a:p>
            <a:pPr>
              <a:buNone/>
            </a:pPr>
            <a:r>
              <a:rPr lang="ru-RU" sz="7200" b="1" dirty="0">
                <a:solidFill>
                  <a:srgbClr val="FF0000"/>
                </a:solidFill>
              </a:rPr>
              <a:t>3.</a:t>
            </a:r>
            <a:r>
              <a:rPr lang="ru-RU" sz="7200" dirty="0"/>
              <a:t> Сиди не ближе 3 метров от телевизора, да ещё в темноте.</a:t>
            </a:r>
          </a:p>
          <a:p>
            <a:pPr>
              <a:buNone/>
            </a:pPr>
            <a:r>
              <a:rPr lang="ru-RU" sz="7200" b="1" dirty="0">
                <a:solidFill>
                  <a:srgbClr val="FF0000"/>
                </a:solidFill>
              </a:rPr>
              <a:t>4. </a:t>
            </a:r>
            <a:r>
              <a:rPr lang="ru-RU" sz="7200" dirty="0"/>
              <a:t>Не читай лёжа.</a:t>
            </a:r>
          </a:p>
          <a:p>
            <a:pPr>
              <a:buNone/>
            </a:pPr>
            <a:r>
              <a:rPr lang="ru-RU" sz="7200" b="1" dirty="0">
                <a:solidFill>
                  <a:srgbClr val="FF0000"/>
                </a:solidFill>
              </a:rPr>
              <a:t>5.</a:t>
            </a:r>
            <a:r>
              <a:rPr lang="ru-RU" sz="7200" dirty="0"/>
              <a:t> Не читай в транспорте.</a:t>
            </a:r>
          </a:p>
          <a:p>
            <a:pPr>
              <a:buNone/>
            </a:pPr>
            <a:r>
              <a:rPr lang="ru-RU" sz="7200" b="1" dirty="0">
                <a:solidFill>
                  <a:srgbClr val="FF0000"/>
                </a:solidFill>
              </a:rPr>
              <a:t>6. </a:t>
            </a:r>
            <a:r>
              <a:rPr lang="ru-RU" sz="7200" dirty="0"/>
              <a:t>Оберегай глаз от попаданий в него инородных предметов.</a:t>
            </a:r>
          </a:p>
          <a:p>
            <a:pPr>
              <a:buNone/>
            </a:pPr>
            <a:r>
              <a:rPr lang="ru-RU" sz="7200" b="1" dirty="0">
                <a:solidFill>
                  <a:srgbClr val="FF0000"/>
                </a:solidFill>
              </a:rPr>
              <a:t>7. </a:t>
            </a:r>
            <a:r>
              <a:rPr lang="ru-RU" sz="7200" dirty="0"/>
              <a:t>При чтении и письме свет должен освещать страницу слева.</a:t>
            </a:r>
          </a:p>
          <a:p>
            <a:pPr>
              <a:buNone/>
            </a:pPr>
            <a:r>
              <a:rPr lang="ru-RU" sz="7200" b="1" dirty="0">
                <a:solidFill>
                  <a:srgbClr val="FF0000"/>
                </a:solidFill>
              </a:rPr>
              <a:t>8. </a:t>
            </a:r>
            <a:r>
              <a:rPr lang="ru-RU" sz="7200" dirty="0"/>
              <a:t>Расстояние от глаз до текста должно быть 30-35 см.</a:t>
            </a:r>
          </a:p>
          <a:p>
            <a:pPr>
              <a:buNone/>
            </a:pPr>
            <a:r>
              <a:rPr lang="ru-RU" sz="7200" b="1" dirty="0">
                <a:solidFill>
                  <a:srgbClr val="FF0000"/>
                </a:solidFill>
              </a:rPr>
              <a:t>9.</a:t>
            </a:r>
            <a:r>
              <a:rPr lang="ru-RU" sz="7200" dirty="0"/>
              <a:t> Употребляй в пищу достаточное количество растительных продуктов: морковь, лук, петрушку, помидоры, сладкий красный перец.</a:t>
            </a:r>
          </a:p>
          <a:p>
            <a:pPr>
              <a:buNone/>
            </a:pPr>
            <a:r>
              <a:rPr lang="ru-RU" sz="7200" b="1" dirty="0">
                <a:solidFill>
                  <a:srgbClr val="FF0000"/>
                </a:solidFill>
              </a:rPr>
              <a:t>10. </a:t>
            </a:r>
            <a:r>
              <a:rPr lang="ru-RU" sz="7200" dirty="0"/>
              <a:t>Занимайся в проветриваемой комнате.</a:t>
            </a:r>
          </a:p>
          <a:p>
            <a:pPr>
              <a:buNone/>
            </a:pPr>
            <a:r>
              <a:rPr lang="ru-RU" sz="7200" b="1" dirty="0">
                <a:solidFill>
                  <a:srgbClr val="FF0000"/>
                </a:solidFill>
              </a:rPr>
              <a:t>11.</a:t>
            </a:r>
            <a:r>
              <a:rPr lang="ru-RU" sz="7200" dirty="0"/>
              <a:t> Между играми, просмотром телепередач, работой за компьютером делай гимнастику для глаз.</a:t>
            </a:r>
          </a:p>
          <a:p>
            <a:pPr>
              <a:buNone/>
            </a:pPr>
            <a:r>
              <a:rPr lang="ru-RU" sz="7200" b="1" dirty="0">
                <a:solidFill>
                  <a:srgbClr val="FF0000"/>
                </a:solidFill>
              </a:rPr>
              <a:t>12.</a:t>
            </a:r>
            <a:r>
              <a:rPr lang="ru-RU" sz="7200" dirty="0"/>
              <a:t> Укрепляй глаза с помощью природы: </a:t>
            </a:r>
          </a:p>
          <a:p>
            <a:pPr>
              <a:buNone/>
            </a:pPr>
            <a:r>
              <a:rPr lang="ru-RU" sz="7200" dirty="0"/>
              <a:t>- смотри вдаль - на леса, поля, </a:t>
            </a:r>
          </a:p>
          <a:p>
            <a:pPr>
              <a:buNone/>
            </a:pPr>
            <a:r>
              <a:rPr lang="ru-RU" sz="7200" dirty="0"/>
              <a:t>- лёжа на тёплой траве, гляди на плывущие в небе облака,</a:t>
            </a:r>
          </a:p>
          <a:p>
            <a:pPr>
              <a:buNone/>
            </a:pPr>
            <a:r>
              <a:rPr lang="ru-RU" sz="7200" dirty="0"/>
              <a:t>- чаще смотри на восходящее и заходящее солнце.</a:t>
            </a:r>
          </a:p>
          <a:p>
            <a:endParaRPr lang="ru-RU" dirty="0"/>
          </a:p>
        </p:txBody>
      </p:sp>
      <p:pic>
        <p:nvPicPr>
          <p:cNvPr id="4" name="Picture 2" descr="C:\Users\1\Desktop\эмблема медицины.jpg"/>
          <p:cNvPicPr>
            <a:picLocks noChangeAspect="1" noChangeArrowheads="1"/>
          </p:cNvPicPr>
          <p:nvPr/>
        </p:nvPicPr>
        <p:blipFill>
          <a:blip r:embed="rId2" cstate="print"/>
          <a:srcRect/>
          <a:stretch>
            <a:fillRect/>
          </a:stretch>
        </p:blipFill>
        <p:spPr bwMode="auto">
          <a:xfrm>
            <a:off x="304800" y="228600"/>
            <a:ext cx="2286000" cy="1676400"/>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808038"/>
          </a:xfrm>
        </p:spPr>
        <p:txBody>
          <a:bodyPr>
            <a:noAutofit/>
          </a:bodyPr>
          <a:lstStyle/>
          <a:p>
            <a:r>
              <a:rPr lang="ru-RU" sz="3200" b="1" dirty="0">
                <a:solidFill>
                  <a:srgbClr val="FF0000"/>
                </a:solidFill>
              </a:rPr>
              <a:t>                              </a:t>
            </a:r>
            <a:br>
              <a:rPr lang="ru-RU" sz="3200" b="1" dirty="0">
                <a:solidFill>
                  <a:srgbClr val="FF0000"/>
                </a:solidFill>
              </a:rPr>
            </a:br>
            <a:r>
              <a:rPr lang="ru-RU" sz="4000" b="1" dirty="0">
                <a:solidFill>
                  <a:srgbClr val="FF0000"/>
                </a:solidFill>
              </a:rPr>
              <a:t>                     ГИМНАСТИКА ДЛЯ ГЛАЗ.</a:t>
            </a:r>
            <a:br>
              <a:rPr lang="ru-RU" sz="4000" dirty="0">
                <a:solidFill>
                  <a:srgbClr val="FF0000"/>
                </a:solidFill>
              </a:rPr>
            </a:br>
            <a:endParaRPr lang="ru-RU" sz="4000" dirty="0">
              <a:solidFill>
                <a:srgbClr val="FF0000"/>
              </a:solidFill>
            </a:endParaRPr>
          </a:p>
        </p:txBody>
      </p:sp>
      <p:sp>
        <p:nvSpPr>
          <p:cNvPr id="3" name="Содержимое 2"/>
          <p:cNvSpPr>
            <a:spLocks noGrp="1"/>
          </p:cNvSpPr>
          <p:nvPr>
            <p:ph idx="1"/>
          </p:nvPr>
        </p:nvSpPr>
        <p:spPr>
          <a:xfrm>
            <a:off x="304800" y="1905000"/>
            <a:ext cx="8534400" cy="4648200"/>
          </a:xfrm>
        </p:spPr>
        <p:txBody>
          <a:bodyPr>
            <a:normAutofit fontScale="62500" lnSpcReduction="20000"/>
          </a:bodyPr>
          <a:lstStyle/>
          <a:p>
            <a:pPr>
              <a:buNone/>
            </a:pPr>
            <a:r>
              <a:rPr lang="ru-RU" b="1" dirty="0">
                <a:solidFill>
                  <a:srgbClr val="FF0000"/>
                </a:solidFill>
              </a:rPr>
              <a:t>1.</a:t>
            </a:r>
            <a:r>
              <a:rPr lang="ru-RU" dirty="0"/>
              <a:t> Откинься на спинку стула, сделай глубокий вдох. Наклонившись к крышке стола, сделай глубокий выдох (5-6 раз).</a:t>
            </a:r>
          </a:p>
          <a:p>
            <a:pPr>
              <a:buNone/>
            </a:pPr>
            <a:r>
              <a:rPr lang="ru-RU" b="1" dirty="0">
                <a:solidFill>
                  <a:srgbClr val="FF0000"/>
                </a:solidFill>
              </a:rPr>
              <a:t>2.</a:t>
            </a:r>
            <a:r>
              <a:rPr lang="ru-RU" dirty="0"/>
              <a:t> Зажмурь глаза, а потом открой их (5 раз).</a:t>
            </a:r>
          </a:p>
          <a:p>
            <a:pPr>
              <a:buNone/>
            </a:pPr>
            <a:r>
              <a:rPr lang="ru-RU" b="1" dirty="0">
                <a:solidFill>
                  <a:srgbClr val="FF0000"/>
                </a:solidFill>
              </a:rPr>
              <a:t>3. </a:t>
            </a:r>
            <a:r>
              <a:rPr lang="ru-RU" dirty="0"/>
              <a:t>Делай круговые движения глазами: налево - вверх - направо - вниз и наоборот (10 раз).</a:t>
            </a:r>
          </a:p>
          <a:p>
            <a:pPr>
              <a:buNone/>
            </a:pPr>
            <a:r>
              <a:rPr lang="ru-RU" b="1" dirty="0">
                <a:solidFill>
                  <a:srgbClr val="FF0000"/>
                </a:solidFill>
              </a:rPr>
              <a:t>4.</a:t>
            </a:r>
            <a:r>
              <a:rPr lang="ru-RU" dirty="0"/>
              <a:t> Сидя на стуле, положи руки на пояс. Поверни голову вправо и посмотри на локоть правой руки, затем поверни влево и полюбуйся на локоть левой руки (4-5 раз).</a:t>
            </a:r>
          </a:p>
          <a:p>
            <a:pPr>
              <a:buNone/>
            </a:pPr>
            <a:r>
              <a:rPr lang="ru-RU" b="1" dirty="0">
                <a:solidFill>
                  <a:srgbClr val="FF0000"/>
                </a:solidFill>
              </a:rPr>
              <a:t>5.</a:t>
            </a:r>
            <a:r>
              <a:rPr lang="ru-RU" dirty="0"/>
              <a:t> Вытяни вперёд руку. Следи взглядом за ногтём указательного пальца: медленно приближай его к кончику носа, а затем медленно отводи обратно (5 раз).</a:t>
            </a:r>
          </a:p>
          <a:p>
            <a:pPr>
              <a:buNone/>
            </a:pPr>
            <a:r>
              <a:rPr lang="ru-RU" b="1" dirty="0">
                <a:solidFill>
                  <a:srgbClr val="FF0000"/>
                </a:solidFill>
              </a:rPr>
              <a:t>6.</a:t>
            </a:r>
            <a:r>
              <a:rPr lang="ru-RU" dirty="0"/>
              <a:t> Сидя на стуле, держи указательный палец на расстоянии 15-20 см от носа, прямо посередине лица, 2-3 секунды смотри на стену, затем переведи взгляд на палец. Задержи внимание на его кончике 3-5 секунд. Опусти руку. Повтори 5-6 раз.</a:t>
            </a:r>
          </a:p>
          <a:p>
            <a:pPr>
              <a:buNone/>
            </a:pPr>
            <a:r>
              <a:rPr lang="ru-RU" b="1" dirty="0">
                <a:solidFill>
                  <a:srgbClr val="FF0000"/>
                </a:solidFill>
              </a:rPr>
              <a:t>7. </a:t>
            </a:r>
            <a:r>
              <a:rPr lang="ru-RU" dirty="0"/>
              <a:t>Посмотри в окно вдаль 1 минуту.</a:t>
            </a:r>
          </a:p>
          <a:p>
            <a:endParaRPr lang="ru-RU" dirty="0"/>
          </a:p>
        </p:txBody>
      </p:sp>
      <p:pic>
        <p:nvPicPr>
          <p:cNvPr id="4" name="Picture 2" descr="C:\Users\1\Desktop\эмблема медицины.jpg"/>
          <p:cNvPicPr>
            <a:picLocks noChangeAspect="1" noChangeArrowheads="1"/>
          </p:cNvPicPr>
          <p:nvPr/>
        </p:nvPicPr>
        <p:blipFill>
          <a:blip r:embed="rId2" cstate="print"/>
          <a:srcRect/>
          <a:stretch>
            <a:fillRect/>
          </a:stretch>
        </p:blipFill>
        <p:spPr bwMode="auto">
          <a:xfrm>
            <a:off x="304800" y="228600"/>
            <a:ext cx="2286000" cy="1676400"/>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74638"/>
            <a:ext cx="8686800" cy="1143000"/>
          </a:xfrm>
        </p:spPr>
        <p:txBody>
          <a:bodyPr>
            <a:noAutofit/>
          </a:bodyPr>
          <a:lstStyle/>
          <a:p>
            <a:r>
              <a:rPr lang="ru-RU" b="1" dirty="0">
                <a:solidFill>
                  <a:srgbClr val="FF0000"/>
                </a:solidFill>
              </a:rPr>
              <a:t>     ГОЛОВНОЙ МОЗГ ЧЕЛОВЕКА. </a:t>
            </a:r>
            <a:br>
              <a:rPr lang="ru-RU" b="1" dirty="0">
                <a:solidFill>
                  <a:srgbClr val="FF0000"/>
                </a:solidFill>
              </a:rPr>
            </a:br>
            <a:r>
              <a:rPr lang="ru-RU" sz="1800" dirty="0"/>
              <a:t>Главный орган "управления" человеком - это мозг. Мозг похож на очищенный грецкий орех. Наш мозг мягкий, природа придумала ему надёжную защиту - череп. В мозге находятся извилины. У мозга много работы. Одна из основных работ мозга - управлять всеми частями тела, всеми органами чувств. </a:t>
            </a:r>
            <a:endParaRPr lang="ru-RU" sz="1800" b="1" dirty="0">
              <a:solidFill>
                <a:srgbClr val="FF0000"/>
              </a:solidFill>
            </a:endParaRPr>
          </a:p>
        </p:txBody>
      </p:sp>
      <p:pic>
        <p:nvPicPr>
          <p:cNvPr id="6" name="Содержимое 5" descr="http://zabavniks.com/wp-content/uploads/2018/05/brain_6_06142351.jpg"/>
          <p:cNvPicPr>
            <a:picLocks noGrp="1"/>
          </p:cNvPicPr>
          <p:nvPr>
            <p:ph idx="1"/>
          </p:nvPr>
        </p:nvPicPr>
        <p:blipFill>
          <a:blip r:embed="rId2" cstate="print"/>
          <a:srcRect/>
          <a:stretch>
            <a:fillRect/>
          </a:stretch>
        </p:blipFill>
        <p:spPr bwMode="auto">
          <a:xfrm>
            <a:off x="2171700" y="1828800"/>
            <a:ext cx="4800600" cy="4876800"/>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91000" y="152400"/>
            <a:ext cx="4648200" cy="6400800"/>
          </a:xfrm>
        </p:spPr>
        <p:txBody>
          <a:bodyPr>
            <a:normAutofit fontScale="90000"/>
          </a:bodyPr>
          <a:lstStyle/>
          <a:p>
            <a:r>
              <a:rPr lang="ru-RU" b="1" dirty="0">
                <a:solidFill>
                  <a:srgbClr val="FF0000"/>
                </a:solidFill>
              </a:rPr>
              <a:t>НЕРВНАЯ СИСТЕМА ЧЕЛОВЕКА.</a:t>
            </a:r>
            <a:br>
              <a:rPr lang="ru-RU" b="1" dirty="0">
                <a:solidFill>
                  <a:srgbClr val="FF0000"/>
                </a:solidFill>
              </a:rPr>
            </a:br>
            <a:r>
              <a:rPr lang="ru-RU" sz="2000" dirty="0"/>
              <a:t>Для того, чтобы мозг управлял нашим организмом, от мозга ко всем частям тела тянутся провода-нервы, они передают сигналы: что делать, что не делать, говорить или молчать, куда смотреть. Когда на уроке нужно сидеть тихо и спокойно, вы можете дать себе команду и ноги, руки вас послушаются. При помощи нервов-проводов сигналы от глаз, ушей, носа передаются в мозг и мы чувствуем свет и  цвет, вкус и запах, горячее и холодное и т.д. Нервов-проводов очень много, их окончания выходят на всю поверхность тела. Все они образуют вместе с мозгом нервную систему человека. Например: укол иголкой, горячий утюг - ощущение боли быстро поступит по нервам в мозг, и вы быстро одёрните руку.</a:t>
            </a:r>
          </a:p>
        </p:txBody>
      </p:sp>
      <p:pic>
        <p:nvPicPr>
          <p:cNvPr id="4" name="Содержимое 3" descr="C:\Users\TITOVAON\Desktop\word-image-658.png"/>
          <p:cNvPicPr>
            <a:picLocks noGrp="1"/>
          </p:cNvPicPr>
          <p:nvPr>
            <p:ph idx="1"/>
          </p:nvPr>
        </p:nvPicPr>
        <p:blipFill>
          <a:blip r:embed="rId2" cstate="print"/>
          <a:srcRect/>
          <a:stretch>
            <a:fillRect/>
          </a:stretch>
        </p:blipFill>
        <p:spPr bwMode="auto">
          <a:xfrm>
            <a:off x="152400" y="685800"/>
            <a:ext cx="3810000" cy="5638800"/>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457200"/>
            <a:ext cx="8763000" cy="960438"/>
          </a:xfrm>
        </p:spPr>
        <p:txBody>
          <a:bodyPr>
            <a:normAutofit fontScale="90000"/>
          </a:bodyPr>
          <a:lstStyle/>
          <a:p>
            <a:r>
              <a:rPr lang="ru-RU" sz="3600" b="1" dirty="0">
                <a:solidFill>
                  <a:srgbClr val="FF0000"/>
                </a:solidFill>
              </a:rPr>
              <a:t>                         </a:t>
            </a:r>
            <a:br>
              <a:rPr lang="ru-RU" sz="3600" b="1" dirty="0">
                <a:solidFill>
                  <a:srgbClr val="FF0000"/>
                </a:solidFill>
              </a:rPr>
            </a:br>
            <a:r>
              <a:rPr lang="ru-RU" sz="3600" b="1" dirty="0">
                <a:solidFill>
                  <a:srgbClr val="FF0000"/>
                </a:solidFill>
              </a:rPr>
              <a:t>                         </a:t>
            </a:r>
            <a:r>
              <a:rPr lang="ru-RU" sz="4000" b="1" dirty="0">
                <a:solidFill>
                  <a:srgbClr val="FF0000"/>
                </a:solidFill>
              </a:rPr>
              <a:t>КАК СБЕРЕЧЬ  И УКРЕПИТЬ </a:t>
            </a:r>
            <a:br>
              <a:rPr lang="ru-RU" sz="4000" b="1" dirty="0">
                <a:solidFill>
                  <a:srgbClr val="FF0000"/>
                </a:solidFill>
              </a:rPr>
            </a:br>
            <a:r>
              <a:rPr lang="ru-RU" sz="4000" b="1" dirty="0">
                <a:solidFill>
                  <a:srgbClr val="FF0000"/>
                </a:solidFill>
              </a:rPr>
              <a:t>                          СВОЮ НЕРВНУЮ СИСТЕМУ.</a:t>
            </a:r>
            <a:br>
              <a:rPr lang="ru-RU" sz="4000" dirty="0"/>
            </a:br>
            <a:endParaRPr lang="ru-RU" sz="4000" dirty="0"/>
          </a:p>
        </p:txBody>
      </p:sp>
      <p:sp>
        <p:nvSpPr>
          <p:cNvPr id="3" name="Содержимое 2"/>
          <p:cNvSpPr>
            <a:spLocks noGrp="1"/>
          </p:cNvSpPr>
          <p:nvPr>
            <p:ph idx="1"/>
          </p:nvPr>
        </p:nvSpPr>
        <p:spPr>
          <a:xfrm>
            <a:off x="228600" y="1981200"/>
            <a:ext cx="8610600" cy="4648200"/>
          </a:xfrm>
        </p:spPr>
        <p:txBody>
          <a:bodyPr>
            <a:normAutofit fontScale="32500" lnSpcReduction="20000"/>
          </a:bodyPr>
          <a:lstStyle/>
          <a:p>
            <a:pPr>
              <a:buNone/>
            </a:pPr>
            <a:r>
              <a:rPr lang="ru-RU" sz="4900" b="1" dirty="0">
                <a:solidFill>
                  <a:srgbClr val="FF0000"/>
                </a:solidFill>
              </a:rPr>
              <a:t>1.</a:t>
            </a:r>
            <a:r>
              <a:rPr lang="ru-RU" sz="4900" dirty="0"/>
              <a:t> Всегда хорошо высыпайся: уставший мозг не может хорошо работать.</a:t>
            </a:r>
          </a:p>
          <a:p>
            <a:pPr>
              <a:buNone/>
            </a:pPr>
            <a:r>
              <a:rPr lang="ru-RU" sz="4900" b="1" dirty="0">
                <a:solidFill>
                  <a:srgbClr val="FF0000"/>
                </a:solidFill>
              </a:rPr>
              <a:t>2.</a:t>
            </a:r>
            <a:r>
              <a:rPr lang="ru-RU" sz="4900" dirty="0"/>
              <a:t> Регулярно и полноценно питайся: клетки мозга нуждаются в питании больше, чем любые другие клетки нашего организма. Если человек недостаточно или неправильно питается, это означает, что его мозг голодает, а голодный мозг соображает плохо. Полезные продукты: овощи, фрукты, семена, рыба, молочные продукты.</a:t>
            </a:r>
          </a:p>
          <a:p>
            <a:pPr>
              <a:buNone/>
            </a:pPr>
            <a:r>
              <a:rPr lang="ru-RU" sz="4900" b="1" dirty="0">
                <a:solidFill>
                  <a:srgbClr val="FF0000"/>
                </a:solidFill>
              </a:rPr>
              <a:t>3.</a:t>
            </a:r>
            <a:r>
              <a:rPr lang="ru-RU" sz="4900" dirty="0"/>
              <a:t> Гуляй на свежем воздухе.</a:t>
            </a:r>
          </a:p>
          <a:p>
            <a:pPr>
              <a:buNone/>
            </a:pPr>
            <a:r>
              <a:rPr lang="ru-RU" sz="4900" b="1" dirty="0">
                <a:solidFill>
                  <a:srgbClr val="FF0000"/>
                </a:solidFill>
              </a:rPr>
              <a:t>4.</a:t>
            </a:r>
            <a:r>
              <a:rPr lang="ru-RU" sz="4900" dirty="0"/>
              <a:t> Сдерживай свой гнев, не давай воли нервам, чаще радуйся Замечено, что раздражительные, несдержанные дети, которые со всеми ссорятся и дерутся, сами мешают своему мозгу нормально развиваться.</a:t>
            </a:r>
          </a:p>
          <a:p>
            <a:pPr>
              <a:buNone/>
            </a:pPr>
            <a:r>
              <a:rPr lang="ru-RU" sz="4900" b="1" dirty="0">
                <a:solidFill>
                  <a:srgbClr val="FF0000"/>
                </a:solidFill>
              </a:rPr>
              <a:t>5. </a:t>
            </a:r>
            <a:r>
              <a:rPr lang="ru-RU" sz="4900" dirty="0"/>
              <a:t>Не пропускай мимо ушей то, что говорят тебе родители и учителя. И в школе, и дома всегда внимательно выслушивай собеседника. Кто не умеет внимательно слушать, тот не может хорошо учится, и мозг его не получает достаточной тренировки.</a:t>
            </a:r>
          </a:p>
          <a:p>
            <a:pPr>
              <a:buNone/>
            </a:pPr>
            <a:r>
              <a:rPr lang="ru-RU" sz="4900" b="1" dirty="0">
                <a:solidFill>
                  <a:srgbClr val="FF0000"/>
                </a:solidFill>
              </a:rPr>
              <a:t>6.</a:t>
            </a:r>
            <a:r>
              <a:rPr lang="ru-RU" sz="4900" dirty="0"/>
              <a:t> Стремись узнавать новое, читай много книг.</a:t>
            </a:r>
          </a:p>
          <a:p>
            <a:pPr>
              <a:buNone/>
            </a:pPr>
            <a:r>
              <a:rPr lang="ru-RU" sz="4900" b="1" dirty="0">
                <a:solidFill>
                  <a:srgbClr val="FF0000"/>
                </a:solidFill>
              </a:rPr>
              <a:t>7. </a:t>
            </a:r>
            <a:r>
              <a:rPr lang="ru-RU" sz="4900" dirty="0"/>
              <a:t>Береги голову от травм, ударов; в случае ушиба головы срочно обратись к врачу или скажи об этом родителям.</a:t>
            </a:r>
          </a:p>
          <a:p>
            <a:pPr>
              <a:buNone/>
            </a:pPr>
            <a:r>
              <a:rPr lang="ru-RU" sz="4900" b="1" dirty="0">
                <a:solidFill>
                  <a:srgbClr val="FF0000"/>
                </a:solidFill>
              </a:rPr>
              <a:t>8. </a:t>
            </a:r>
            <a:r>
              <a:rPr lang="ru-RU" sz="4900" dirty="0"/>
              <a:t>Смотри хорошие и полезные телепередачи, но недолго.</a:t>
            </a:r>
          </a:p>
          <a:p>
            <a:pPr>
              <a:buNone/>
            </a:pPr>
            <a:r>
              <a:rPr lang="ru-RU" sz="4900" b="1" dirty="0">
                <a:solidFill>
                  <a:srgbClr val="FF0000"/>
                </a:solidFill>
              </a:rPr>
              <a:t>9. </a:t>
            </a:r>
            <a:r>
              <a:rPr lang="ru-RU" sz="4900" dirty="0"/>
              <a:t>Заведи себе друзей, живи в дружбе с братьями и сёстрами.</a:t>
            </a:r>
          </a:p>
          <a:p>
            <a:pPr>
              <a:buNone/>
            </a:pPr>
            <a:r>
              <a:rPr lang="ru-RU" sz="4900" b="1" dirty="0">
                <a:solidFill>
                  <a:srgbClr val="FF0000"/>
                </a:solidFill>
              </a:rPr>
              <a:t>10. </a:t>
            </a:r>
            <a:r>
              <a:rPr lang="ru-RU" sz="4900" dirty="0"/>
              <a:t>Если тебя что-то серьёзно беспокоит, скажи об этом родителям, они помогут найти выход из положения. Слишком сильно переживать, долго чувствовать себя несчастным и скрывать это очень вредно, особенно для мозга и нервной системы.</a:t>
            </a:r>
          </a:p>
          <a:p>
            <a:endParaRPr lang="ru-RU" dirty="0"/>
          </a:p>
        </p:txBody>
      </p:sp>
      <p:pic>
        <p:nvPicPr>
          <p:cNvPr id="4" name="Picture 2" descr="C:\Users\1\Desktop\эмблема медицины.jpg"/>
          <p:cNvPicPr>
            <a:picLocks noChangeAspect="1" noChangeArrowheads="1"/>
          </p:cNvPicPr>
          <p:nvPr/>
        </p:nvPicPr>
        <p:blipFill>
          <a:blip r:embed="rId2" cstate="print"/>
          <a:srcRect/>
          <a:stretch>
            <a:fillRect/>
          </a:stretch>
        </p:blipFill>
        <p:spPr bwMode="auto">
          <a:xfrm>
            <a:off x="304800" y="228600"/>
            <a:ext cx="2286000" cy="1676400"/>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686800" cy="1265238"/>
          </a:xfrm>
        </p:spPr>
        <p:txBody>
          <a:bodyPr>
            <a:normAutofit fontScale="90000"/>
          </a:bodyPr>
          <a:lstStyle/>
          <a:p>
            <a:br>
              <a:rPr lang="ru-RU" b="1" dirty="0">
                <a:solidFill>
                  <a:srgbClr val="FF0000"/>
                </a:solidFill>
              </a:rPr>
            </a:br>
            <a:br>
              <a:rPr lang="ru-RU" b="1" dirty="0">
                <a:solidFill>
                  <a:srgbClr val="FF0000"/>
                </a:solidFill>
              </a:rPr>
            </a:br>
            <a:r>
              <a:rPr lang="ru-RU" b="1" dirty="0">
                <a:solidFill>
                  <a:srgbClr val="FF0000"/>
                </a:solidFill>
              </a:rPr>
              <a:t>                 СЕРДЦЕ ЧЕЛОВЕКА.</a:t>
            </a:r>
            <a:br>
              <a:rPr lang="ru-RU" b="1" dirty="0">
                <a:solidFill>
                  <a:srgbClr val="FF0000"/>
                </a:solidFill>
              </a:rPr>
            </a:br>
            <a:r>
              <a:rPr lang="ru-RU" sz="2000" dirty="0"/>
              <a:t>Сердце - один из самых главных органов человека. Сердце связано кровеносными сосудами со всем организмом: мозгом, руками, ногами, внутренними органами. Сердце, как насос, перекачивает кровь по кровеносным сосудам. А кровь питает наш организм нужными для поддерживания жизни веществами, кислородом. </a:t>
            </a:r>
            <a:br>
              <a:rPr lang="ru-RU" dirty="0"/>
            </a:br>
            <a:endParaRPr lang="ru-RU" b="1" dirty="0">
              <a:solidFill>
                <a:srgbClr val="FF0000"/>
              </a:solidFill>
            </a:endParaRPr>
          </a:p>
        </p:txBody>
      </p:sp>
      <p:pic>
        <p:nvPicPr>
          <p:cNvPr id="4" name="Содержимое 3" descr="C:\Users\TITOVAON\Desktop\kartinki-serdcze-cheloveka-5-650x780.jpg"/>
          <p:cNvPicPr>
            <a:picLocks noGrp="1"/>
          </p:cNvPicPr>
          <p:nvPr>
            <p:ph idx="1"/>
          </p:nvPr>
        </p:nvPicPr>
        <p:blipFill>
          <a:blip r:embed="rId2" cstate="print"/>
          <a:srcRect/>
          <a:stretch>
            <a:fillRect/>
          </a:stretch>
        </p:blipFill>
        <p:spPr bwMode="auto">
          <a:xfrm>
            <a:off x="228600" y="2057400"/>
            <a:ext cx="4038600" cy="4648200"/>
          </a:xfrm>
          <a:prstGeom prst="rect">
            <a:avLst/>
          </a:prstGeom>
          <a:noFill/>
          <a:ln w="9525">
            <a:noFill/>
            <a:miter lim="800000"/>
            <a:headEnd/>
            <a:tailEnd/>
          </a:ln>
        </p:spPr>
      </p:pic>
      <p:pic>
        <p:nvPicPr>
          <p:cNvPr id="5" name="Рисунок 4" descr="C:\Users\TITOVAON\Desktop\kartinki-serdcze-cheloveka-1-650x591.jpg"/>
          <p:cNvPicPr/>
          <p:nvPr/>
        </p:nvPicPr>
        <p:blipFill>
          <a:blip r:embed="rId3" cstate="print"/>
          <a:srcRect/>
          <a:stretch>
            <a:fillRect/>
          </a:stretch>
        </p:blipFill>
        <p:spPr bwMode="auto">
          <a:xfrm>
            <a:off x="4495800" y="2209800"/>
            <a:ext cx="4419599" cy="4334417"/>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2400" y="274638"/>
            <a:ext cx="4953000" cy="6354762"/>
          </a:xfrm>
        </p:spPr>
        <p:txBody>
          <a:bodyPr>
            <a:noAutofit/>
          </a:bodyPr>
          <a:lstStyle/>
          <a:p>
            <a:pPr algn="l"/>
            <a:r>
              <a:rPr lang="ru-RU" sz="4000" b="1" dirty="0">
                <a:solidFill>
                  <a:srgbClr val="FF0000"/>
                </a:solidFill>
              </a:rPr>
              <a:t>     КРОВЕНОСНАЯ СИСТЕМА ЧЕЛОВЕКА.</a:t>
            </a:r>
            <a:br>
              <a:rPr lang="ru-RU" sz="4000" b="1" dirty="0">
                <a:solidFill>
                  <a:srgbClr val="FF0000"/>
                </a:solidFill>
              </a:rPr>
            </a:br>
            <a:r>
              <a:rPr lang="ru-RU" sz="1800" dirty="0"/>
              <a:t>Сердце очень тесно связано с чувствами, переживаниями человека. Если человек испытывает радость, любовь, интерес, его сердце работает активнее, оно лучше снабжает организм полезными веществами, тем самым улучшает его самочувствие. Когда человек боится, страдает, завидует, ненавидит, его сердце замирает, сжимается, работа сердца ухудшается, человек поэтому чувствует себя хуже, эти переживания приносят вред организму.</a:t>
            </a:r>
            <a:br>
              <a:rPr lang="ru-RU" sz="4000" dirty="0"/>
            </a:br>
            <a:endParaRPr lang="ru-RU" sz="4000" b="1" dirty="0">
              <a:solidFill>
                <a:srgbClr val="FF0000"/>
              </a:solidFill>
            </a:endParaRPr>
          </a:p>
        </p:txBody>
      </p:sp>
      <p:pic>
        <p:nvPicPr>
          <p:cNvPr id="4" name="Содержимое 3" descr="C:\Users\TITOVAON\Desktop\slide_06.jpg"/>
          <p:cNvPicPr>
            <a:picLocks noGrp="1"/>
          </p:cNvPicPr>
          <p:nvPr>
            <p:ph idx="1"/>
          </p:nvPr>
        </p:nvPicPr>
        <p:blipFill>
          <a:blip r:embed="rId2" cstate="print"/>
          <a:srcRect/>
          <a:stretch>
            <a:fillRect/>
          </a:stretch>
        </p:blipFill>
        <p:spPr bwMode="auto">
          <a:xfrm>
            <a:off x="-4419600" y="533400"/>
            <a:ext cx="8153400" cy="5867400"/>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1480</Words>
  <Application>Microsoft Office PowerPoint</Application>
  <PresentationFormat>Экран (4:3)</PresentationFormat>
  <Paragraphs>59</Paragraphs>
  <Slides>17</Slides>
  <Notes>0</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Times New Roman</vt:lpstr>
      <vt:lpstr>Office Theme</vt:lpstr>
      <vt:lpstr>Методическая разработка бинарного воспитательного мероприятия «УЗНАЙ СЕБЯ САМ» </vt:lpstr>
      <vt:lpstr>           СТРОЕНИЕ ГЛАЗА ЧЕЛОВЕКА. Наш глаз похож на яблоко. Он надёжно спрятан в глубокую норку, которая называется глазница. Повернитесь и посмотрите в глаза друг другу. Что можно обнаружить в глазу, рассматривая его? Цветное колечко - это радужная оболочка или радужка. От неё зависит цвет глаз. Радужку покрывает прозрачная тонкая оболочка, которая называется роговица. В центре глаза видим чёрную точку - это зрачок. Он регулирует количество света. Яркий свет - зрачок сужается, слабый - расширяется (посмотрите на свет, а потом создайте темноту). Внутри глаза находится хрусталик, а на задней стенке сетчатка. Лучи света проходят через зрачок и собираются на сетчатке глаза. Дальше по нервам сигналы передаются в мозг, и человек видит то, на что смотрит. </vt:lpstr>
      <vt:lpstr>                                                   ПРАВИЛА БЕРЕЖНОГО                 ОТНОШЕНИЯ К ЗРЕНИЮ. </vt:lpstr>
      <vt:lpstr>                                                    ГИМНАСТИКА ДЛЯ ГЛАЗ. </vt:lpstr>
      <vt:lpstr>     ГОЛОВНОЙ МОЗГ ЧЕЛОВЕКА.  Главный орган "управления" человеком - это мозг. Мозг похож на очищенный грецкий орех. Наш мозг мягкий, природа придумала ему надёжную защиту - череп. В мозге находятся извилины. У мозга много работы. Одна из основных работ мозга - управлять всеми частями тела, всеми органами чувств. </vt:lpstr>
      <vt:lpstr>НЕРВНАЯ СИСТЕМА ЧЕЛОВЕКА. Для того, чтобы мозг управлял нашим организмом, от мозга ко всем частям тела тянутся провода-нервы, они передают сигналы: что делать, что не делать, говорить или молчать, куда смотреть. Когда на уроке нужно сидеть тихо и спокойно, вы можете дать себе команду и ноги, руки вас послушаются. При помощи нервов-проводов сигналы от глаз, ушей, носа передаются в мозг и мы чувствуем свет и  цвет, вкус и запах, горячее и холодное и т.д. Нервов-проводов очень много, их окончания выходят на всю поверхность тела. Все они образуют вместе с мозгом нервную систему человека. Например: укол иголкой, горячий утюг - ощущение боли быстро поступит по нервам в мозг, и вы быстро одёрните руку.</vt:lpstr>
      <vt:lpstr>                                                   КАК СБЕРЕЧЬ  И УКРЕПИТЬ                            СВОЮ НЕРВНУЮ СИСТЕМУ. </vt:lpstr>
      <vt:lpstr>                   СЕРДЦЕ ЧЕЛОВЕКА. Сердце - один из самых главных органов человека. Сердце связано кровеносными сосудами со всем организмом: мозгом, руками, ногами, внутренними органами. Сердце, как насос, перекачивает кровь по кровеносным сосудам. А кровь питает наш организм нужными для поддерживания жизни веществами, кислородом.  </vt:lpstr>
      <vt:lpstr>     КРОВЕНОСНАЯ СИСТЕМА ЧЕЛОВЕКА. Сердце очень тесно связано с чувствами, переживаниями человека. Если человек испытывает радость, любовь, интерес, его сердце работает активнее, оно лучше снабжает организм полезными веществами, тем самым улучшает его самочувствие. Когда человек боится, страдает, завидует, ненавидит, его сердце замирает, сжимается, работа сердца ухудшается, человек поэтому чувствует себя хуже, эти переживания приносят вред организму. </vt:lpstr>
      <vt:lpstr>   ПИЩЕВАРИТЕЛЬНАЯ       СИСТЕМА ЧЕЛОВЕКА. Сначала  пища оказывается во рту, где зубы её измельчают, язык переворачивает, а слюна смачивает. Затем она попадает в горло, потом в пищевод, и наконец в желудок. Желудок похож на небольшой мешок в котором находится желудочный сок. Желудочный сок растворяет, а стенки желудка впитывают пищу. </vt:lpstr>
      <vt:lpstr>           СТРОЕНИЕ УХА ЧЕЛОВЕКА. Наше ухо - это очень сложный инструмент. Ухо состоит из ушной раковины в виде морской раковины не для красоты, а чтобы лучше слышать. Она улавливает звуки. Между наружным и средним ухом натянута очень тонкая, упругая, эластичная барабанная перепонка. В среднем ухе находятся три очень важные косточки: молоточек, наковальня и стремечко, а также специальная труба, соединяющая среднее ухо с носом и горлом. Во внутреннем ухе находится особая улитка, которая отправляет сигналы в наш мозг. </vt:lpstr>
      <vt:lpstr>Дакт        ДАКТИЛЬНАЯ АЗБУКА.</vt:lpstr>
      <vt:lpstr>                                                        ПРАВИЛА БЕРЕЖНОГО                       ОТНОШЕНИЯ К СЛУХУ. </vt:lpstr>
      <vt:lpstr>                        НОС.  Для чего человеку нос?  Может можно и без него? Давайте исследуем этот вопрос!    </vt:lpstr>
      <vt:lpstr>       ДЫХАТЕЛЬНАЯ СИСТЕМА ЧЕЛОВЕКА. Воздух проходит в организме человека длинный путь. Сначала воздух попадает в нос. После этого он спускается в горло, в дыхательную трубочку под названием трахея. Затем его путь лежит через бронхи, и в конце концов воздух попадает в лёгкие. Лёгкие можно сравнить с воздушными мешками или шариками. </vt:lpstr>
      <vt:lpstr>                 СВОБОДНОЕ ДЫХАНИЕ.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220</dc:creator>
  <cp:lastModifiedBy>1</cp:lastModifiedBy>
  <cp:revision>55</cp:revision>
  <dcterms:created xsi:type="dcterms:W3CDTF">2011-10-21T15:23:54Z</dcterms:created>
  <dcterms:modified xsi:type="dcterms:W3CDTF">2025-04-08T09:06:26Z</dcterms:modified>
</cp:coreProperties>
</file>