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0AF6"/>
    <a:srgbClr val="0E39F2"/>
    <a:srgbClr val="000000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79" autoAdjust="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5477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791200" y="6454775"/>
            <a:ext cx="19812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3429000" y="645477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3DA01B4C-7FA2-4F33-BED6-214B6EE03E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7683500" y="6400800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</a:rPr>
              <a:t>LOGO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81000" y="2286000"/>
            <a:ext cx="5638800" cy="3810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600200"/>
            <a:ext cx="5638800" cy="682625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7EEEC-5796-41E1-8A51-8AA2ED2656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5F2C8-8967-4006-BC15-63D3ACC611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6975" y="457200"/>
            <a:ext cx="4114800" cy="4873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14800" y="6400800"/>
            <a:ext cx="838200" cy="320675"/>
          </a:xfrm>
        </p:spPr>
        <p:txBody>
          <a:bodyPr/>
          <a:lstStyle>
            <a:lvl1pPr>
              <a:defRPr/>
            </a:lvl1pPr>
          </a:lstStyle>
          <a:p>
            <a:fld id="{6ADBC7D9-C3D9-4618-B38E-A9BD37B804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92532-CF17-4793-8A24-AB36926A5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A14F6-FBFF-4A20-AE88-7968BD8E45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9CDDAB-29B4-4DD1-BE1F-E46EF78258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BA588-DF00-4558-A1A2-94D1FF6410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B9999-E95B-4433-AF84-2C21095FE1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1788F-E71D-4DDD-A512-9A5B040EFB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07EA9-CC00-4465-9547-DF6A128B73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F6D2-88AE-42F5-818B-C0ACE31F85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0" name="Group 56"/>
          <p:cNvGrpSpPr>
            <a:grpSpLocks/>
          </p:cNvGrpSpPr>
          <p:nvPr/>
        </p:nvGrpSpPr>
        <p:grpSpPr bwMode="auto">
          <a:xfrm>
            <a:off x="7938" y="501650"/>
            <a:ext cx="1108075" cy="336550"/>
            <a:chOff x="5" y="316"/>
            <a:chExt cx="698" cy="212"/>
          </a:xfrm>
        </p:grpSpPr>
        <p:sp>
          <p:nvSpPr>
            <p:cNvPr id="1044" name="Rectangle 20"/>
            <p:cNvSpPr>
              <a:spLocks noChangeArrowheads="1"/>
            </p:cNvSpPr>
            <p:nvPr userDrawn="1"/>
          </p:nvSpPr>
          <p:spPr bwMode="gray">
            <a:xfrm>
              <a:off x="5" y="480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5" name="Rectangle 21"/>
            <p:cNvSpPr>
              <a:spLocks noChangeArrowheads="1"/>
            </p:cNvSpPr>
            <p:nvPr userDrawn="1"/>
          </p:nvSpPr>
          <p:spPr bwMode="gray">
            <a:xfrm>
              <a:off x="5" y="427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6" name="Rectangle 22"/>
            <p:cNvSpPr>
              <a:spLocks noChangeArrowheads="1"/>
            </p:cNvSpPr>
            <p:nvPr userDrawn="1"/>
          </p:nvSpPr>
          <p:spPr bwMode="gray">
            <a:xfrm>
              <a:off x="5" y="369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gray">
            <a:xfrm>
              <a:off x="5" y="316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50013"/>
            <a:ext cx="2286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4800" y="6400800"/>
            <a:ext cx="8382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fld id="{86E09898-4FA7-4CFF-B4A4-F97656533AE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gray">
          <a:xfrm>
            <a:off x="7580313" y="6384925"/>
            <a:ext cx="954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</a:rPr>
              <a:t>LOGO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196975" y="457200"/>
            <a:ext cx="4114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77" name="Freeform 53"/>
          <p:cNvSpPr>
            <a:spLocks/>
          </p:cNvSpPr>
          <p:nvPr/>
        </p:nvSpPr>
        <p:spPr bwMode="gray">
          <a:xfrm>
            <a:off x="1143000" y="457200"/>
            <a:ext cx="130175" cy="4572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0"/>
              </a:cxn>
              <a:cxn ang="0">
                <a:pos x="0" y="288"/>
              </a:cxn>
              <a:cxn ang="0">
                <a:pos x="96" y="288"/>
              </a:cxn>
            </a:cxnLst>
            <a:rect l="0" t="0" r="r" b="b"/>
            <a:pathLst>
              <a:path w="96" h="288">
                <a:moveTo>
                  <a:pt x="96" y="0"/>
                </a:moveTo>
                <a:lnTo>
                  <a:pt x="0" y="0"/>
                </a:lnTo>
                <a:lnTo>
                  <a:pt x="0" y="288"/>
                </a:lnTo>
                <a:lnTo>
                  <a:pt x="96" y="28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079" name="Group 55"/>
          <p:cNvGrpSpPr>
            <a:grpSpLocks/>
          </p:cNvGrpSpPr>
          <p:nvPr/>
        </p:nvGrpSpPr>
        <p:grpSpPr bwMode="auto">
          <a:xfrm>
            <a:off x="5311775" y="457200"/>
            <a:ext cx="3832225" cy="457200"/>
            <a:chOff x="3346" y="288"/>
            <a:chExt cx="2414" cy="288"/>
          </a:xfrm>
        </p:grpSpPr>
        <p:sp>
          <p:nvSpPr>
            <p:cNvPr id="1071" name="Rectangle 47"/>
            <p:cNvSpPr>
              <a:spLocks noChangeArrowheads="1"/>
            </p:cNvSpPr>
            <p:nvPr userDrawn="1"/>
          </p:nvSpPr>
          <p:spPr bwMode="gray">
            <a:xfrm>
              <a:off x="3422" y="493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2" name="Rectangle 48"/>
            <p:cNvSpPr>
              <a:spLocks noChangeArrowheads="1"/>
            </p:cNvSpPr>
            <p:nvPr userDrawn="1"/>
          </p:nvSpPr>
          <p:spPr bwMode="gray">
            <a:xfrm>
              <a:off x="3422" y="440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3" name="Rectangle 49"/>
            <p:cNvSpPr>
              <a:spLocks noChangeArrowheads="1"/>
            </p:cNvSpPr>
            <p:nvPr userDrawn="1"/>
          </p:nvSpPr>
          <p:spPr bwMode="gray">
            <a:xfrm>
              <a:off x="3421" y="382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4" name="Rectangle 50"/>
            <p:cNvSpPr>
              <a:spLocks noChangeArrowheads="1"/>
            </p:cNvSpPr>
            <p:nvPr userDrawn="1"/>
          </p:nvSpPr>
          <p:spPr bwMode="gray">
            <a:xfrm>
              <a:off x="3421" y="329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8" name="Freeform 54"/>
            <p:cNvSpPr>
              <a:spLocks/>
            </p:cNvSpPr>
            <p:nvPr userDrawn="1"/>
          </p:nvSpPr>
          <p:spPr bwMode="gray">
            <a:xfrm flipH="1">
              <a:off x="3346" y="288"/>
              <a:ext cx="48" cy="288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96" y="288"/>
                </a:cxn>
              </a:cxnLst>
              <a:rect l="0" t="0" r="r" b="b"/>
              <a:pathLst>
                <a:path w="96" h="288">
                  <a:moveTo>
                    <a:pt x="96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96" y="2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060848"/>
            <a:ext cx="8643998" cy="342902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 </a:t>
            </a:r>
            <a:r>
              <a:rPr lang="ru-RU" sz="3200" b="1" dirty="0" smtClean="0">
                <a:solidFill>
                  <a:srgbClr val="FFFF00"/>
                </a:solidFill>
              </a:rPr>
              <a:t>это</a:t>
            </a:r>
            <a:r>
              <a:rPr lang="ru-RU" sz="3200" dirty="0" smtClean="0">
                <a:solidFill>
                  <a:srgbClr val="FFFF00"/>
                </a:solidFill>
              </a:rPr>
              <a:t> </a:t>
            </a:r>
            <a:r>
              <a:rPr lang="ru-RU" sz="3200" b="1" dirty="0" smtClean="0">
                <a:solidFill>
                  <a:srgbClr val="FFFF00"/>
                </a:solidFill>
              </a:rPr>
              <a:t>совокупность методов и практик защиты от атак злоумышленников для компьютеров, серверов, мобильных устройств, электронных систем, сетей и данных</a:t>
            </a:r>
            <a:r>
              <a:rPr lang="ru-RU" sz="32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sz="3200" b="1" dirty="0" err="1" smtClean="0">
                <a:solidFill>
                  <a:srgbClr val="FFFF00"/>
                </a:solidFill>
              </a:rPr>
              <a:t>Кибербезопасность</a:t>
            </a:r>
            <a:r>
              <a:rPr lang="ru-RU" sz="3200" b="1" dirty="0" smtClean="0">
                <a:solidFill>
                  <a:srgbClr val="FFFF00"/>
                </a:solidFill>
              </a:rPr>
              <a:t> находит применение в самых разных областях, от </a:t>
            </a:r>
            <a:r>
              <a:rPr lang="ru-RU" sz="3200" b="1" dirty="0" err="1" smtClean="0">
                <a:solidFill>
                  <a:srgbClr val="FFFF00"/>
                </a:solidFill>
              </a:rPr>
              <a:t>бизнес-сферы</a:t>
            </a:r>
            <a:r>
              <a:rPr lang="ru-RU" sz="3200" b="1" dirty="0" smtClean="0">
                <a:solidFill>
                  <a:srgbClr val="FFFF00"/>
                </a:solidFill>
              </a:rPr>
              <a:t> до мобильных технологий.</a:t>
            </a: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57166"/>
            <a:ext cx="621734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395536" y="1412776"/>
            <a:ext cx="80648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(её иногда называют </a:t>
            </a:r>
            <a:r>
              <a:rPr lang="ru-RU" sz="22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компьютерной безопасностью</a:t>
            </a:r>
            <a:r>
              <a:rPr lang="ru-RU" sz="22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</a:t>
            </a:r>
            <a:endParaRPr lang="ru-RU" sz="2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28662" y="2571744"/>
            <a:ext cx="7358114" cy="342902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err="1" smtClean="0">
                <a:solidFill>
                  <a:srgbClr val="FFC000"/>
                </a:solidFill>
              </a:rPr>
              <a:t>Кибербезопасность</a:t>
            </a:r>
            <a:r>
              <a:rPr lang="ru-RU" sz="3200" dirty="0" smtClean="0">
                <a:solidFill>
                  <a:srgbClr val="FFC000"/>
                </a:solidFill>
              </a:rPr>
              <a:t> </a:t>
            </a:r>
            <a:r>
              <a:rPr lang="ru-RU" sz="3200" b="1" dirty="0" smtClean="0">
                <a:solidFill>
                  <a:srgbClr val="FFC000"/>
                </a:solidFill>
              </a:rPr>
              <a:t>обеспечивает производительность и передовые технологии, давая людям уверенность в том, что они могут работать и общаться в Интернете, избегая риска</a:t>
            </a:r>
          </a:p>
          <a:p>
            <a:r>
              <a:rPr lang="ru-RU" sz="3200" b="1" dirty="0" smtClean="0">
                <a:solidFill>
                  <a:srgbClr val="FFC000"/>
                </a:solidFill>
              </a:rPr>
              <a:t>атак.</a:t>
            </a:r>
            <a:endParaRPr lang="ru-RU" sz="3200" b="1" dirty="0">
              <a:solidFill>
                <a:srgbClr val="FFC000"/>
              </a:solidFill>
            </a:endParaRP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357298"/>
            <a:ext cx="621734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2928926" y="214290"/>
            <a:ext cx="5715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Зачем нужна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ектор">
  <a:themeElements>
    <a:clrScheme name="Тема Office 3">
      <a:dk1>
        <a:srgbClr val="0E3558"/>
      </a:dk1>
      <a:lt1>
        <a:srgbClr val="FFFFFF"/>
      </a:lt1>
      <a:dk2>
        <a:srgbClr val="006699"/>
      </a:dk2>
      <a:lt2>
        <a:srgbClr val="969696"/>
      </a:lt2>
      <a:accent1>
        <a:srgbClr val="3B86CB"/>
      </a:accent1>
      <a:accent2>
        <a:srgbClr val="5CB68D"/>
      </a:accent2>
      <a:accent3>
        <a:srgbClr val="FFFFFF"/>
      </a:accent3>
      <a:accent4>
        <a:srgbClr val="0A2C4A"/>
      </a:accent4>
      <a:accent5>
        <a:srgbClr val="AFC3E2"/>
      </a:accent5>
      <a:accent6>
        <a:srgbClr val="53A57F"/>
      </a:accent6>
      <a:hlink>
        <a:srgbClr val="CC3300"/>
      </a:hlink>
      <a:folHlink>
        <a:srgbClr val="333399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132767"/>
        </a:dk1>
        <a:lt1>
          <a:srgbClr val="FFFFFF"/>
        </a:lt1>
        <a:dk2>
          <a:srgbClr val="184BB2"/>
        </a:dk2>
        <a:lt2>
          <a:srgbClr val="C0C0C0"/>
        </a:lt2>
        <a:accent1>
          <a:srgbClr val="22A2E2"/>
        </a:accent1>
        <a:accent2>
          <a:srgbClr val="81CFEB"/>
        </a:accent2>
        <a:accent3>
          <a:srgbClr val="FFFFFF"/>
        </a:accent3>
        <a:accent4>
          <a:srgbClr val="0E2057"/>
        </a:accent4>
        <a:accent5>
          <a:srgbClr val="ABCEEE"/>
        </a:accent5>
        <a:accent6>
          <a:srgbClr val="74BBD5"/>
        </a:accent6>
        <a:hlink>
          <a:srgbClr val="55ABA9"/>
        </a:hlink>
        <a:folHlink>
          <a:srgbClr val="DCCA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37175B"/>
        </a:dk1>
        <a:lt1>
          <a:srgbClr val="FFFFFF"/>
        </a:lt1>
        <a:dk2>
          <a:srgbClr val="754ECC"/>
        </a:dk2>
        <a:lt2>
          <a:srgbClr val="C0C0C0"/>
        </a:lt2>
        <a:accent1>
          <a:srgbClr val="869EEC"/>
        </a:accent1>
        <a:accent2>
          <a:srgbClr val="EFA441"/>
        </a:accent2>
        <a:accent3>
          <a:srgbClr val="FFFFFF"/>
        </a:accent3>
        <a:accent4>
          <a:srgbClr val="2D124C"/>
        </a:accent4>
        <a:accent5>
          <a:srgbClr val="C3CCF4"/>
        </a:accent5>
        <a:accent6>
          <a:srgbClr val="D9943A"/>
        </a:accent6>
        <a:hlink>
          <a:srgbClr val="33835F"/>
        </a:hlink>
        <a:folHlink>
          <a:srgbClr val="AAC85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E3558"/>
        </a:dk1>
        <a:lt1>
          <a:srgbClr val="FFFFFF"/>
        </a:lt1>
        <a:dk2>
          <a:srgbClr val="006699"/>
        </a:dk2>
        <a:lt2>
          <a:srgbClr val="969696"/>
        </a:lt2>
        <a:accent1>
          <a:srgbClr val="3B86CB"/>
        </a:accent1>
        <a:accent2>
          <a:srgbClr val="5CB68D"/>
        </a:accent2>
        <a:accent3>
          <a:srgbClr val="FFFFFF"/>
        </a:accent3>
        <a:accent4>
          <a:srgbClr val="0A2C4A"/>
        </a:accent4>
        <a:accent5>
          <a:srgbClr val="AFC3E2"/>
        </a:accent5>
        <a:accent6>
          <a:srgbClr val="53A57F"/>
        </a:accent6>
        <a:hlink>
          <a:srgbClr val="CC33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вектор</Template>
  <TotalTime>52</TotalTime>
  <Words>10</Words>
  <Application>Microsoft Office PowerPoint</Application>
  <PresentationFormat>Экран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вектор</vt:lpstr>
      <vt:lpstr>Слайд 1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</dc:creator>
  <cp:lastModifiedBy>user</cp:lastModifiedBy>
  <cp:revision>5</cp:revision>
  <dcterms:created xsi:type="dcterms:W3CDTF">2024-01-10T12:29:12Z</dcterms:created>
  <dcterms:modified xsi:type="dcterms:W3CDTF">2024-01-12T03:49:46Z</dcterms:modified>
</cp:coreProperties>
</file>